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9" r:id="rId5"/>
    <p:sldId id="268" r:id="rId6"/>
    <p:sldId id="259" r:id="rId7"/>
    <p:sldId id="263" r:id="rId8"/>
    <p:sldId id="261" r:id="rId9"/>
    <p:sldId id="262" r:id="rId10"/>
    <p:sldId id="274" r:id="rId11"/>
    <p:sldId id="264" r:id="rId12"/>
    <p:sldId id="267" r:id="rId13"/>
    <p:sldId id="272" r:id="rId14"/>
    <p:sldId id="270" r:id="rId15"/>
    <p:sldId id="271" r:id="rId16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FC2"/>
    <a:srgbClr val="C7CDD7"/>
    <a:srgbClr val="000066"/>
    <a:srgbClr val="003366"/>
    <a:srgbClr val="327FBE"/>
    <a:srgbClr val="E5F6FB"/>
    <a:srgbClr val="AFF7FF"/>
    <a:srgbClr val="D1FBFF"/>
    <a:srgbClr val="0091FE"/>
    <a:srgbClr val="5D9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9645" autoAdjust="0"/>
  </p:normalViewPr>
  <p:slideViewPr>
    <p:cSldViewPr>
      <p:cViewPr varScale="1">
        <p:scale>
          <a:sx n="88" d="100"/>
          <a:sy n="88" d="100"/>
        </p:scale>
        <p:origin x="-13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/>
            </a:pPr>
            <a:r>
              <a:rPr lang="ru-RU" sz="1200" b="1" dirty="0" smtClean="0"/>
              <a:t>Временные</a:t>
            </a:r>
            <a:r>
              <a:rPr lang="ru-RU" sz="1200" b="1" baseline="0" dirty="0" smtClean="0"/>
              <a:t> затраты учителя</a:t>
            </a:r>
            <a:endParaRPr lang="ru-RU" sz="1200" b="1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1"/>
            <c:bubble3D val="0"/>
            <c:explosion val="0"/>
          </c:dPt>
          <c:cat>
            <c:strRef>
              <c:f>Лист1!$A$2:$A$5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229915475441599"/>
          <c:y val="0.29001178997010402"/>
          <c:w val="0.23566227775247103"/>
          <c:h val="0.345644869257652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ru-RU" sz="1200" dirty="0" smtClean="0"/>
              <a:t>Временные затраты обучающихся и родителей</a:t>
            </a:r>
            <a:endParaRPr lang="ru-RU" sz="1200" dirty="0"/>
          </a:p>
        </c:rich>
      </c:tx>
      <c:layout>
        <c:manualLayout>
          <c:xMode val="edge"/>
          <c:yMode val="edge"/>
          <c:x val="2.7980697485390947E-3"/>
          <c:y val="4.023432099903230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410047666544451E-3"/>
          <c:y val="2.2311759826736076E-3"/>
          <c:w val="0.57720076358778571"/>
          <c:h val="0.785624222386065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Бумажные затраты</a:t>
            </a:r>
            <a:endParaRPr lang="ru-RU" sz="12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766147786401555"/>
          <c:w val="0.66367705273030719"/>
          <c:h val="0.742338522135984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500</c:v>
                </c:pt>
                <c:pt idx="1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813304845789363"/>
          <c:y val="0.28733861070760625"/>
          <c:w val="0.23340818580855208"/>
          <c:h val="0.276963540376222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chool24-kuznja.kemobl.ru/uploads/58820/%D0%94%D0%B5%D1%8F%D1%82%D0%B5%D0%BB%D1%8C%D0%BD%D0%BE%D1%81%D1%82%D1%8C%20%D0%B2%D0%BD%D0%B5%D1%83%D1%80%D0%BE%D1%87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27237"/>
            <a:ext cx="7174361" cy="3539430"/>
          </a:xfrm>
        </p:spPr>
        <p:txBody>
          <a:bodyPr/>
          <a:lstStyle/>
          <a:p>
            <a:r>
              <a:rPr lang="ru-RU" sz="3600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«Оптимизация выбора участниками образовательных отношений курсов внеурочной деятельности в 1-4 классах»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861048"/>
            <a:ext cx="5167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Осокина К.В., </a:t>
            </a:r>
          </a:p>
          <a:p>
            <a:pPr algn="l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</a:t>
            </a:r>
          </a:p>
          <a:p>
            <a:pPr algn="l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«Основная</a:t>
            </a:r>
          </a:p>
          <a:p>
            <a:pPr algn="l"/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 24»</a:t>
            </a: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B05904-94EE-B232-2203-23BF10E59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764704"/>
            <a:ext cx="5089855" cy="584775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488571"/>
              </p:ext>
            </p:extLst>
          </p:nvPr>
        </p:nvGraphicFramePr>
        <p:xfrm>
          <a:off x="4788024" y="1412776"/>
          <a:ext cx="410445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77563302"/>
              </p:ext>
            </p:extLst>
          </p:nvPr>
        </p:nvGraphicFramePr>
        <p:xfrm>
          <a:off x="179512" y="1340768"/>
          <a:ext cx="31200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20893299"/>
              </p:ext>
            </p:extLst>
          </p:nvPr>
        </p:nvGraphicFramePr>
        <p:xfrm>
          <a:off x="2051720" y="3861048"/>
          <a:ext cx="4128120" cy="241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256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309" y="1052735"/>
            <a:ext cx="1234632" cy="58477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916832"/>
            <a:ext cx="38604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/>
              <a:t>1. Длительный процесс информирования учителем обучающихся и их родителей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/>
          </a:p>
          <a:p>
            <a:pPr algn="l"/>
            <a:r>
              <a:rPr lang="ru-RU" sz="1600" dirty="0"/>
              <a:t>2. Большие затраты по времени на выбор курса внеурочной деятельности обучающимися и их родителями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/>
          </a:p>
          <a:p>
            <a:pPr algn="l"/>
            <a:r>
              <a:rPr lang="ru-RU" sz="1600" dirty="0"/>
              <a:t>3. Нерациональное использование бумаги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/>
          </a:p>
          <a:p>
            <a:pPr algn="l"/>
            <a:r>
              <a:rPr lang="ru-RU" sz="1600" dirty="0"/>
              <a:t>4. Отсутствие места для хранения большого количества бумаг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1912970"/>
            <a:ext cx="38604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/>
              <a:t>1. Разработаны и размещены на сайт ОУ аннотации курсов внеурочной деятельности</a:t>
            </a:r>
          </a:p>
          <a:p>
            <a:pPr algn="l"/>
            <a:endParaRPr lang="ru-RU" sz="1600" dirty="0"/>
          </a:p>
          <a:p>
            <a:pPr algn="l"/>
            <a:r>
              <a:rPr lang="ru-RU" sz="1600" dirty="0"/>
              <a:t>2. Сокращены временные затраты на выбор курса внеурочной деятельности обучающимися и их родителями</a:t>
            </a:r>
          </a:p>
          <a:p>
            <a:pPr algn="l"/>
            <a:endParaRPr lang="ru-RU" sz="1600" dirty="0"/>
          </a:p>
          <a:p>
            <a:pPr algn="l"/>
            <a:r>
              <a:rPr lang="ru-RU" sz="1600" dirty="0"/>
              <a:t>3. Сокращены временные затраты учителя на сбор заявлений и составление списков обучающихся</a:t>
            </a:r>
          </a:p>
          <a:p>
            <a:pPr algn="l"/>
            <a:endParaRPr lang="ru-RU" sz="1600" dirty="0"/>
          </a:p>
          <a:p>
            <a:pPr algn="l"/>
            <a:r>
              <a:rPr lang="ru-RU" sz="1600" dirty="0"/>
              <a:t>4. Экономия бумаги и краски для печати</a:t>
            </a:r>
          </a:p>
          <a:p>
            <a:pPr algn="l"/>
            <a:endParaRPr lang="ru-RU" sz="1600" dirty="0"/>
          </a:p>
          <a:p>
            <a:pPr algn="l"/>
            <a:r>
              <a:rPr lang="ru-RU" sz="1600" dirty="0"/>
              <a:t>5. Нет необходимости в месте для хранения бумаг</a:t>
            </a:r>
          </a:p>
          <a:p>
            <a:pPr algn="l"/>
            <a:endParaRPr lang="ru-RU" sz="1600" dirty="0"/>
          </a:p>
          <a:p>
            <a:pPr algn="l"/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97973" y="1052734"/>
            <a:ext cx="1496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i="1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dirty="0">
                <a:solidFill>
                  <a:srgbClr val="383FC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567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1234632" cy="58477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i="1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50A8D8-D906-DB2B-E25F-ECEA3D862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475035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09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3A6A81-96AA-7ACD-3F72-8247CF22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95" y="476672"/>
            <a:ext cx="1496949" cy="584775"/>
          </a:xfrm>
        </p:spPr>
        <p:txBody>
          <a:bodyPr/>
          <a:lstStyle/>
          <a:p>
            <a:r>
              <a:rPr lang="ru-RU" b="1" i="1" dirty="0">
                <a:solidFill>
                  <a:srgbClr val="383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7803475" cy="4824536"/>
          </a:xfrm>
        </p:spPr>
        <p:txBody>
          <a:bodyPr/>
          <a:lstStyle/>
          <a:p>
            <a:r>
              <a:rPr lang="en-US" sz="1400" dirty="0">
                <a:hlinkClick r:id="rId2"/>
              </a:rPr>
              <a:t>https://school24-kuznja.kemobl.ru/uploads/58820/%</a:t>
            </a:r>
            <a:r>
              <a:rPr lang="en-US" sz="1400" dirty="0" smtClean="0">
                <a:hlinkClick r:id="rId2"/>
              </a:rPr>
              <a:t>D0%94%D0%B5%D1%8F%D1%82%D0%B5%D0%BB%D1%8C%D0%BD%D0%BE%D1%81%D1%82%D1%8C%20%D0%B2%D0%BD%D0%B5%D1%83%D1%80%D0%BE%D1%87.pdf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3095204" cy="309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01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25" y="260648"/>
            <a:ext cx="7752315" cy="5016758"/>
          </a:xfrm>
        </p:spPr>
        <p:txBody>
          <a:bodyPr/>
          <a:lstStyle/>
          <a:p>
            <a:pPr algn="l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Достигнутые результаты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реализации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проекта были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применены следующие методы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бережливого производства: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метод Киплинга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метод 5 «Почему?»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33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725" y="260648"/>
            <a:ext cx="7752315" cy="6986528"/>
          </a:xfrm>
        </p:spPr>
        <p:txBody>
          <a:bodyPr/>
          <a:lstStyle/>
          <a:p>
            <a:pPr algn="l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Достигнутые результаты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реализации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проекта были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применены следующие инструменты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бережливого производства: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Картирование текущего состояния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Картирование целевого состояния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4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527" y="116632"/>
            <a:ext cx="2664447" cy="461665"/>
          </a:xfrm>
        </p:spPr>
        <p:txBody>
          <a:bodyPr/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ADEA72-27C7-46D9-215A-03E010F563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" b="13137"/>
          <a:stretch/>
        </p:blipFill>
        <p:spPr>
          <a:xfrm>
            <a:off x="0" y="1359996"/>
            <a:ext cx="9144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7388" y="143960"/>
            <a:ext cx="3489225" cy="584775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39101" y="2015699"/>
            <a:ext cx="4565147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</a:rPr>
              <a:t>Осокина К.В., </a:t>
            </a:r>
          </a:p>
          <a:p>
            <a:pPr lvl="0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</a:rPr>
              <a:t>заместитель директора по УВР, руководитель проекта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8455" y="3884358"/>
            <a:ext cx="3027401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</a:rPr>
              <a:t>Васильева Н.А., учитель начальных классов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4095C8A-953D-D1FC-8B02-619F2B96A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7" r="17580" b="36350"/>
          <a:stretch/>
        </p:blipFill>
        <p:spPr>
          <a:xfrm>
            <a:off x="3979706" y="704184"/>
            <a:ext cx="1032103" cy="13407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58EB8C4-9AB2-23C2-D648-64D4F5F32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60" y="2663555"/>
            <a:ext cx="983655" cy="11974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3A3D7C9-4FE0-8BE3-B086-5DE6E00CC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11954"/>
            <a:ext cx="956387" cy="12552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F473259-D2DF-C983-403F-664C1E8A4738}"/>
              </a:ext>
            </a:extLst>
          </p:cNvPr>
          <p:cNvSpPr txBox="1"/>
          <p:nvPr/>
        </p:nvSpPr>
        <p:spPr>
          <a:xfrm>
            <a:off x="5508104" y="3874245"/>
            <a:ext cx="3291892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err="1">
                <a:solidFill>
                  <a:srgbClr val="002060"/>
                </a:solidFill>
              </a:rPr>
              <a:t>Шумайлова</a:t>
            </a:r>
            <a:r>
              <a:rPr lang="ru-RU" b="1" dirty="0">
                <a:solidFill>
                  <a:srgbClr val="002060"/>
                </a:solidFill>
              </a:rPr>
              <a:t> О.А., учитель начальных классов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BAA81DB-F6E1-CFC2-B57E-39326642CB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93" y="4643204"/>
            <a:ext cx="956387" cy="11722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024821-A2C4-7CF5-2EEE-198299EE6999}"/>
              </a:ext>
            </a:extLst>
          </p:cNvPr>
          <p:cNvSpPr txBox="1"/>
          <p:nvPr/>
        </p:nvSpPr>
        <p:spPr>
          <a:xfrm>
            <a:off x="206051" y="5871958"/>
            <a:ext cx="2925789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 err="1">
                <a:solidFill>
                  <a:srgbClr val="002060"/>
                </a:solidFill>
              </a:rPr>
              <a:t>Башкевич</a:t>
            </a:r>
            <a:r>
              <a:rPr lang="ru-RU" b="1" dirty="0">
                <a:solidFill>
                  <a:srgbClr val="002060"/>
                </a:solidFill>
              </a:rPr>
              <a:t> К.В., учитель начальных классов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0A5501E-1735-0FE3-8F99-4C09FEBBF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98" y="4643204"/>
            <a:ext cx="964247" cy="12552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E687B8E-FB71-908B-47B3-B789E3EF8B5B}"/>
              </a:ext>
            </a:extLst>
          </p:cNvPr>
          <p:cNvSpPr txBox="1"/>
          <p:nvPr/>
        </p:nvSpPr>
        <p:spPr>
          <a:xfrm>
            <a:off x="6012162" y="5898462"/>
            <a:ext cx="2884576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</a:rPr>
              <a:t>Куманева Н.А., учитель начальных классов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97630F9-C41B-CFD2-B75F-59A9D34B1D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6" t="10211" r="14868" b="12200"/>
          <a:stretch/>
        </p:blipFill>
        <p:spPr>
          <a:xfrm>
            <a:off x="3908246" y="3540105"/>
            <a:ext cx="956387" cy="11455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FA1AAF6-BF8F-E5D8-24B1-0016E7C9225D}"/>
              </a:ext>
            </a:extLst>
          </p:cNvPr>
          <p:cNvSpPr txBox="1"/>
          <p:nvPr/>
        </p:nvSpPr>
        <p:spPr>
          <a:xfrm>
            <a:off x="2099853" y="4770827"/>
            <a:ext cx="4576438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</a:rPr>
              <a:t>Васильева Д.И., </a:t>
            </a:r>
          </a:p>
          <a:p>
            <a:pPr lvl="0">
              <a:lnSpc>
                <a:spcPct val="115000"/>
              </a:lnSpc>
            </a:pPr>
            <a:r>
              <a:rPr lang="ru-RU" b="1" dirty="0">
                <a:solidFill>
                  <a:srgbClr val="002060"/>
                </a:solidFill>
              </a:rPr>
              <a:t>секретарь</a:t>
            </a: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AC2CD1-324D-64A8-31F2-1ADDB988F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31588"/>
            <a:ext cx="7500772" cy="584775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СИТУАЦИИ «КАК ЕСТЬ»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ED1CD3-387E-D225-3ED6-663489517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583425"/>
            <a:ext cx="7803475" cy="5169620"/>
          </a:xfrm>
        </p:spPr>
        <p:txBody>
          <a:bodyPr/>
          <a:lstStyle/>
          <a:p>
            <a:r>
              <a:rPr lang="ru-RU" b="1" i="1" dirty="0"/>
              <a:t>Обоснование выбора процесса: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Длительный процесс информирования учителем обучающихся и их родителей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Большие затраты по времени на выбор курса внеурочной деятельности обучающимися и их родителями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Нерациональное использование бумаги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места для хранения большого количества бумаг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60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86EDF8-ADA6-55E3-3EFE-21EE9329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523" y="251937"/>
            <a:ext cx="4695709" cy="584775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3B7FCF-C3BE-0525-0940-CC00815B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1" y="3284984"/>
            <a:ext cx="1440159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рапеция 3">
            <a:extLst>
              <a:ext uri="{FF2B5EF4-FFF2-40B4-BE49-F238E27FC236}">
                <a16:creationId xmlns:a16="http://schemas.microsoft.com/office/drawing/2014/main" xmlns="" id="{E4E96161-C6E6-A0A0-B91A-B11D6AD9230A}"/>
              </a:ext>
            </a:extLst>
          </p:cNvPr>
          <p:cNvSpPr/>
          <p:nvPr/>
        </p:nvSpPr>
        <p:spPr bwMode="auto">
          <a:xfrm>
            <a:off x="215516" y="4277457"/>
            <a:ext cx="8496944" cy="1357311"/>
          </a:xfrm>
          <a:prstGeom prst="trapezoid">
            <a:avLst>
              <a:gd name="adj" fmla="val 110311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</a:rPr>
              <a:t>Уровень организации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4C581C-CBBA-EECB-E42E-D02893BCA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95" y="2895398"/>
            <a:ext cx="5986528" cy="1213354"/>
          </a:xfrm>
          <a:prstGeom prst="rect">
            <a:avLst/>
          </a:prstGeom>
        </p:spPr>
      </p:pic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A9EA8FE7-BAA5-EBC8-5856-43D0B76AD53B}"/>
              </a:ext>
            </a:extLst>
          </p:cNvPr>
          <p:cNvSpPr/>
          <p:nvPr/>
        </p:nvSpPr>
        <p:spPr bwMode="auto">
          <a:xfrm>
            <a:off x="2627784" y="820097"/>
            <a:ext cx="3672408" cy="1971068"/>
          </a:xfrm>
          <a:prstGeom prst="triangle">
            <a:avLst>
              <a:gd name="adj" fmla="val 50000"/>
            </a:avLst>
          </a:prstGeom>
          <a:solidFill>
            <a:srgbClr val="333399">
              <a:lumMod val="7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FFFFFF"/>
                </a:solidFill>
                <a:latin typeface="Arial"/>
                <a:cs typeface="Arial"/>
              </a:rPr>
              <a:t>Федеральный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уровень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xmlns="" id="{A3C67C5A-302C-532F-B4EB-C148D8F912D3}"/>
              </a:ext>
            </a:extLst>
          </p:cNvPr>
          <p:cNvSpPr/>
          <p:nvPr/>
        </p:nvSpPr>
        <p:spPr bwMode="auto">
          <a:xfrm>
            <a:off x="5932010" y="2964656"/>
            <a:ext cx="2039967" cy="976311"/>
          </a:xfrm>
          <a:prstGeom prst="flowChartAlternateProcess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Не выявлены</a:t>
            </a:r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xmlns="" id="{2624C0A8-BC86-473F-7D79-7EE5A2134D0F}"/>
              </a:ext>
            </a:extLst>
          </p:cNvPr>
          <p:cNvSpPr/>
          <p:nvPr/>
        </p:nvSpPr>
        <p:spPr bwMode="auto">
          <a:xfrm>
            <a:off x="5508104" y="1595228"/>
            <a:ext cx="2039967" cy="976311"/>
          </a:xfrm>
          <a:prstGeom prst="flowChartAlternateProcess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Не выявлены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7A4D7D7-ACC1-18F4-927A-23D4854C1C61}"/>
              </a:ext>
            </a:extLst>
          </p:cNvPr>
          <p:cNvSpPr/>
          <p:nvPr/>
        </p:nvSpPr>
        <p:spPr bwMode="auto">
          <a:xfrm>
            <a:off x="6084168" y="4630225"/>
            <a:ext cx="2967205" cy="1358618"/>
          </a:xfrm>
          <a:prstGeom prst="roundRect">
            <a:avLst>
              <a:gd name="adj" fmla="val 16667"/>
            </a:avLst>
          </a:prstGeom>
          <a:solidFill>
            <a:srgbClr val="F016C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tx1"/>
                </a:solidFill>
              </a:rPr>
              <a:t>Длительный процесс информирования учителем обучающихся и родителей; 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tx1"/>
                </a:solidFill>
              </a:rPr>
              <a:t> Большие временные затраты на выбор курса обучающихся и их родителей;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tx1"/>
                </a:solidFill>
              </a:rPr>
              <a:t>Нерациональное использование бумаги;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solidFill>
                  <a:schemeClr val="tx1"/>
                </a:solidFill>
              </a:rPr>
              <a:t>Отсутствие места для хранения бумаг.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3257A72-6859-2975-B878-23E5FF6E2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129874"/>
            <a:ext cx="297510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8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303" y="188640"/>
            <a:ext cx="7097905" cy="584775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276827A-D90C-B0E7-A107-39E26CE85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r="2122"/>
          <a:stretch/>
        </p:blipFill>
        <p:spPr>
          <a:xfrm>
            <a:off x="83501" y="1340768"/>
            <a:ext cx="888098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741" y="260648"/>
            <a:ext cx="6818341" cy="584775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857" y="46531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Карта, текст-пояснение, фото-материал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59BE72-C90E-9D0B-F8E8-EF17A6CDDE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18818" r="1963" b="20128"/>
          <a:stretch/>
        </p:blipFill>
        <p:spPr>
          <a:xfrm>
            <a:off x="379231" y="1906062"/>
            <a:ext cx="864096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9850" y="116632"/>
            <a:ext cx="4267515" cy="1077218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устранению проблем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2131287-F33A-FBC8-BA41-EF790F70FE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8796"/>
          <a:stretch/>
        </p:blipFill>
        <p:spPr>
          <a:xfrm>
            <a:off x="0" y="1556792"/>
            <a:ext cx="9144000" cy="504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112" y="260648"/>
            <a:ext cx="5255542" cy="584775"/>
          </a:xfrm>
        </p:spPr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2101BB-88D7-53CA-4AD2-A9302DA086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7705" r="13775" b="27728"/>
          <a:stretch/>
        </p:blipFill>
        <p:spPr>
          <a:xfrm>
            <a:off x="42844" y="1340768"/>
            <a:ext cx="905831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11206</TotalTime>
  <Words>288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«Оптимизация выбора участниками образовательных отношений курсов внеурочной деятельности в 1-4 классах»  </vt:lpstr>
      <vt:lpstr>Паспорт проекта</vt:lpstr>
      <vt:lpstr>Команда проекта</vt:lpstr>
      <vt:lpstr>ОПИСАНИЕ СИТУАЦИИ «КАК ЕСТЬ»</vt:lpstr>
      <vt:lpstr>ПИРАМИДА ПРОБЛЕМ</vt:lpstr>
      <vt:lpstr>Карта текущего состояния процесса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Достигнутые результаты</vt:lpstr>
      <vt:lpstr> Было</vt:lpstr>
      <vt:lpstr> Было</vt:lpstr>
      <vt:lpstr>Стало </vt:lpstr>
      <vt:lpstr>   Достигнутые результаты  Во время реализации лин – проекта были применены следующие методы бережливого производства:  • метод Киплинга • метод 5 «Почему?» </vt:lpstr>
      <vt:lpstr>   Достигнутые результаты   Во время реализации лин – проекта были применены следующие инструменты бережливого производства:  • Картирование текущего состояния процесса • Картирование целевого состояния проекта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user</cp:lastModifiedBy>
  <cp:revision>606</cp:revision>
  <cp:lastPrinted>2019-02-18T01:46:55Z</cp:lastPrinted>
  <dcterms:created xsi:type="dcterms:W3CDTF">2007-01-29T08:57:19Z</dcterms:created>
  <dcterms:modified xsi:type="dcterms:W3CDTF">2023-03-22T03:16:25Z</dcterms:modified>
</cp:coreProperties>
</file>